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716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A7FB"/>
    <a:srgbClr val="69B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44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1122363"/>
            <a:ext cx="10287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602038"/>
            <a:ext cx="10287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F3A-BF38-4BB4-8195-BDC32D42CB6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88DB-9FD5-4ED1-AE42-E9617D7E3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3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F3A-BF38-4BB4-8195-BDC32D42CB6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88DB-9FD5-4ED1-AE42-E9617D7E3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2" y="365125"/>
            <a:ext cx="295751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365125"/>
            <a:ext cx="870108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F3A-BF38-4BB4-8195-BDC32D42CB6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88DB-9FD5-4ED1-AE42-E9617D7E3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8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F3A-BF38-4BB4-8195-BDC32D42CB6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88DB-9FD5-4ED1-AE42-E9617D7E3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2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1" y="1709739"/>
            <a:ext cx="118300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1" y="4589464"/>
            <a:ext cx="118300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F3A-BF38-4BB4-8195-BDC32D42CB6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88DB-9FD5-4ED1-AE42-E9617D7E3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7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1825625"/>
            <a:ext cx="58293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1825625"/>
            <a:ext cx="58293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F3A-BF38-4BB4-8195-BDC32D42CB6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88DB-9FD5-4ED1-AE42-E9617D7E3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2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365126"/>
            <a:ext cx="1183005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2" y="1681163"/>
            <a:ext cx="580251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2" y="2505075"/>
            <a:ext cx="580251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1681163"/>
            <a:ext cx="58310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2505075"/>
            <a:ext cx="58310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F3A-BF38-4BB4-8195-BDC32D42CB6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88DB-9FD5-4ED1-AE42-E9617D7E3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3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F3A-BF38-4BB4-8195-BDC32D42CB6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88DB-9FD5-4ED1-AE42-E9617D7E3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9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F3A-BF38-4BB4-8195-BDC32D42CB6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88DB-9FD5-4ED1-AE42-E9617D7E3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6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57200"/>
            <a:ext cx="4423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987426"/>
            <a:ext cx="694372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057400"/>
            <a:ext cx="4423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F3A-BF38-4BB4-8195-BDC32D42CB6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88DB-9FD5-4ED1-AE42-E9617D7E3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8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57200"/>
            <a:ext cx="4423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987426"/>
            <a:ext cx="6943725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057400"/>
            <a:ext cx="4423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F3A-BF38-4BB4-8195-BDC32D42CB6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88DB-9FD5-4ED1-AE42-E9617D7E3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5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365126"/>
            <a:ext cx="118300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1825625"/>
            <a:ext cx="118300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CDF3A-BF38-4BB4-8195-BDC32D42CB67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6356351"/>
            <a:ext cx="4629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488DB-9FD5-4ED1-AE42-E9617D7E3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9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ody of water with trees in the background&#10;&#10;Description automatically generated">
            <a:extLst>
              <a:ext uri="{FF2B5EF4-FFF2-40B4-BE49-F238E27FC236}">
                <a16:creationId xmlns:a16="http://schemas.microsoft.com/office/drawing/2014/main" id="{F50FBAC9-259E-7CE0-29CD-01B5C28EC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897" y="0"/>
            <a:ext cx="13936300" cy="6858000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8B2F8B-F983-2849-599F-8D91C3810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8371" y="67447"/>
            <a:ext cx="8775027" cy="884903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Sponsorship Opportunities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8195B0-D6A2-D2AD-2379-76482D819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1" y="1702675"/>
            <a:ext cx="2764971" cy="4814865"/>
          </a:xfrm>
          <a:solidFill>
            <a:srgbClr val="5BA7FB">
              <a:alpha val="85000"/>
            </a:srgb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1900" b="1" dirty="0">
                <a:latin typeface="Abadi" panose="020B0604020104020204" pitchFamily="34" charset="0"/>
                <a:cs typeface="Aharoni" panose="02010803020104030203" pitchFamily="2" charset="-79"/>
              </a:rPr>
              <a:t>Presenting Sponsor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Clubhouse Exterior Signage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Preferred Website &amp; Registration</a:t>
            </a:r>
            <a:b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</a:b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Advertising (with direct links to business website)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Preferred Social Media Advertising (with direct links to business website)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Trailer Signage (both trailers)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Preferred Promo Event Signage (see planned events)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Event Recognition (Gala Event, Awards Night, Qualifying, Nationals)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Preferred Signage in all Club Brochures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Only 1 </a:t>
            </a:r>
            <a:r>
              <a:rPr lang="en-US" sz="1200">
                <a:latin typeface="Abadi" panose="020B0604020104020204" pitchFamily="34" charset="0"/>
                <a:cs typeface="Aharoni" panose="02010803020104030203" pitchFamily="2" charset="-79"/>
              </a:rPr>
              <a:t>Presenting Sponsor </a:t>
            </a: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Available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$10,000 Year 1, $2500 Years 2-5</a:t>
            </a:r>
            <a:b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</a:b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($20K Total 5-year Commitment)</a:t>
            </a:r>
            <a:endParaRPr lang="en-US" sz="1400" dirty="0">
              <a:latin typeface="Abadi" panose="020B0604020104020204" pitchFamily="34" charset="0"/>
              <a:cs typeface="Aharoni" panose="02010803020104030203" pitchFamily="2" charset="-79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E80DA595-AE97-D8D1-CECA-051F4200CE63}"/>
              </a:ext>
            </a:extLst>
          </p:cNvPr>
          <p:cNvSpPr txBox="1">
            <a:spLocks/>
          </p:cNvSpPr>
          <p:nvPr/>
        </p:nvSpPr>
        <p:spPr>
          <a:xfrm>
            <a:off x="3490914" y="2317530"/>
            <a:ext cx="2764971" cy="4200010"/>
          </a:xfrm>
          <a:prstGeom prst="rect">
            <a:avLst/>
          </a:prstGeom>
          <a:solidFill>
            <a:schemeClr val="tx1">
              <a:lumMod val="50000"/>
              <a:lumOff val="50000"/>
              <a:alpha val="7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b="1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Major Club Sponsors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Clubhouse Interior Signage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Website &amp; Registration</a:t>
            </a:r>
            <a:br>
              <a:rPr lang="en-US" sz="12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</a:br>
            <a:r>
              <a:rPr lang="en-US" sz="12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Advertising (with direct links to business website)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Social Media Advertising (with direct links to business website)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Promo Event Signage (see planned events)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Event Recognition  (Gala Event, Awards Night, Qualifying, Nationals)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Prominent Signage in all Club Brochures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5 Available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$2500 Year 1, $1250 Years 2-5</a:t>
            </a:r>
            <a:br>
              <a:rPr lang="en-US" sz="12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</a:br>
            <a:r>
              <a:rPr lang="en-US" sz="1200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($7.5K Total 5-year Commitment)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  <a:latin typeface="Abadi" panose="020B0604020104020204" pitchFamily="34" charset="0"/>
              <a:cs typeface="Aharoni" panose="02010803020104030203" pitchFamily="2" charset="-79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1FCD471-3D20-22F6-1BB5-A8A6F6660B51}"/>
              </a:ext>
            </a:extLst>
          </p:cNvPr>
          <p:cNvSpPr txBox="1">
            <a:spLocks/>
          </p:cNvSpPr>
          <p:nvPr/>
        </p:nvSpPr>
        <p:spPr>
          <a:xfrm>
            <a:off x="10189023" y="2809410"/>
            <a:ext cx="3222174" cy="1727828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" b="1" dirty="0"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r>
              <a:rPr lang="en-US" sz="1200" b="1" dirty="0">
                <a:latin typeface="Abadi" panose="020B0604020104020204" pitchFamily="34" charset="0"/>
                <a:cs typeface="Aharoni" panose="02010803020104030203" pitchFamily="2" charset="-79"/>
              </a:rPr>
              <a:t>COMPETITION TEAM Sponsors: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High-Performance Team ($1500)</a:t>
            </a:r>
            <a:b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</a:b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Includes Logo on our Team Clothing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U10, U12 &amp; U14 Teams ($500/</a:t>
            </a:r>
            <a:r>
              <a:rPr lang="en-US" sz="1200" dirty="0" err="1">
                <a:latin typeface="Abadi" panose="020B0604020104020204" pitchFamily="34" charset="0"/>
                <a:cs typeface="Aharoni" panose="02010803020104030203" pitchFamily="2" charset="-79"/>
              </a:rPr>
              <a:t>ea</a:t>
            </a: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Men’s &amp; Ladies War Canoe </a:t>
            </a:r>
            <a:b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</a:b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Teams ($500/</a:t>
            </a:r>
            <a:r>
              <a:rPr lang="en-US" sz="1200" dirty="0" err="1">
                <a:latin typeface="Abadi" panose="020B0604020104020204" pitchFamily="34" charset="0"/>
                <a:cs typeface="Aharoni" panose="02010803020104030203" pitchFamily="2" charset="-79"/>
              </a:rPr>
              <a:t>ea</a:t>
            </a: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badi" panose="020B0604020104020204" pitchFamily="34" charset="0"/>
              <a:cs typeface="Aharoni" panose="02010803020104030203" pitchFamily="2" charset="-79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F6DCD764-6D4E-6355-C5D2-A4F04CC767FC}"/>
              </a:ext>
            </a:extLst>
          </p:cNvPr>
          <p:cNvSpPr txBox="1">
            <a:spLocks/>
          </p:cNvSpPr>
          <p:nvPr/>
        </p:nvSpPr>
        <p:spPr>
          <a:xfrm>
            <a:off x="6843252" y="1017142"/>
            <a:ext cx="2924629" cy="550039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00" b="1" dirty="0"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r>
              <a:rPr lang="en-US" sz="1200" b="1" dirty="0">
                <a:latin typeface="Abadi" panose="020B0604020104020204" pitchFamily="34" charset="0"/>
                <a:cs typeface="Aharoni" panose="02010803020104030203" pitchFamily="2" charset="-79"/>
              </a:rPr>
              <a:t>TIER 1 Equipment Sponsors:</a:t>
            </a:r>
            <a:br>
              <a:rPr lang="en-US" sz="1200" b="1" dirty="0">
                <a:latin typeface="Abadi" panose="020B0604020104020204" pitchFamily="34" charset="0"/>
                <a:cs typeface="Aharoni" panose="02010803020104030203" pitchFamily="2" charset="-79"/>
              </a:rPr>
            </a:b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$1500 Year 1, $500 Years 2-3</a:t>
            </a:r>
            <a:b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</a:b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($2.5K Total 3-year Commitment)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Truck Sponsor (1 available)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Trailer Sponsors (2 available)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War Canoe Sponsors (3 available)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K4/C4 Boat Sponsors (6 available)</a:t>
            </a:r>
            <a:b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</a:br>
            <a:endParaRPr lang="en-US" sz="1200" dirty="0"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r>
              <a:rPr lang="en-US" sz="1200" b="1" dirty="0">
                <a:latin typeface="Abadi" panose="020B0604020104020204" pitchFamily="34" charset="0"/>
                <a:cs typeface="Aharoni" panose="02010803020104030203" pitchFamily="2" charset="-79"/>
              </a:rPr>
              <a:t>TIER 2 Equipment Sponsors:</a:t>
            </a:r>
            <a:br>
              <a:rPr lang="en-US" sz="1200" b="1" dirty="0">
                <a:latin typeface="Abadi" panose="020B0604020104020204" pitchFamily="34" charset="0"/>
                <a:cs typeface="Aharoni" panose="02010803020104030203" pitchFamily="2" charset="-79"/>
              </a:rPr>
            </a:b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$1000 Year 1, $250 Years 2-3</a:t>
            </a:r>
            <a:b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</a:b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($1.5K Total 3-year Commitment)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K2/C2, K1/C1, SUP Boat Sponsors</a:t>
            </a:r>
            <a:b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</a:br>
            <a:endParaRPr lang="en-US" sz="1200" dirty="0"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r>
              <a:rPr lang="en-US" sz="1200" b="1" dirty="0">
                <a:latin typeface="Abadi" panose="020B0604020104020204" pitchFamily="34" charset="0"/>
                <a:cs typeface="Aharoni" panose="02010803020104030203" pitchFamily="2" charset="-79"/>
              </a:rPr>
              <a:t>TIER 3 Equipment Sponsors:</a:t>
            </a:r>
            <a:br>
              <a:rPr lang="en-US" sz="1200" b="1" dirty="0">
                <a:latin typeface="Abadi" panose="020B0604020104020204" pitchFamily="34" charset="0"/>
                <a:cs typeface="Aharoni" panose="02010803020104030203" pitchFamily="2" charset="-79"/>
              </a:rPr>
            </a:b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Value $500 per year, </a:t>
            </a:r>
            <a:b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</a:b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or supply equipment outright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Canoe/Kayak/SUP Paddles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Kayak ERG Sponsor (1 available)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Rowing ERG Sponsors (4 available)</a:t>
            </a:r>
          </a:p>
          <a:p>
            <a:endParaRPr lang="en-US" sz="400" b="1" dirty="0"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r>
              <a:rPr lang="en-US" sz="1200" b="1" dirty="0">
                <a:latin typeface="Abadi" panose="020B0604020104020204" pitchFamily="34" charset="0"/>
                <a:cs typeface="Aharoni" panose="02010803020104030203" pitchFamily="2" charset="-79"/>
              </a:rPr>
              <a:t>Outright purchases of equipment will </a:t>
            </a:r>
            <a:br>
              <a:rPr lang="en-US" sz="1200" b="1" dirty="0">
                <a:latin typeface="Abadi" panose="020B0604020104020204" pitchFamily="34" charset="0"/>
                <a:cs typeface="Aharoni" panose="02010803020104030203" pitchFamily="2" charset="-79"/>
              </a:rPr>
            </a:br>
            <a:r>
              <a:rPr lang="en-US" sz="1200" b="1" dirty="0">
                <a:latin typeface="Abadi" panose="020B0604020104020204" pitchFamily="34" charset="0"/>
                <a:cs typeface="Aharoni" panose="02010803020104030203" pitchFamily="2" charset="-79"/>
              </a:rPr>
              <a:t>receive lifetime naming rights</a:t>
            </a:r>
          </a:p>
          <a:p>
            <a:pPr algn="l"/>
            <a:endParaRPr lang="en-US" sz="1200" dirty="0">
              <a:latin typeface="Abadi" panose="020B0604020104020204" pitchFamily="34" charset="0"/>
              <a:cs typeface="Aharoni" panose="02010803020104030203" pitchFamily="2" charset="-79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2B73B59-041F-33FE-50C2-18109A83A88A}"/>
              </a:ext>
            </a:extLst>
          </p:cNvPr>
          <p:cNvSpPr txBox="1">
            <a:spLocks/>
          </p:cNvSpPr>
          <p:nvPr/>
        </p:nvSpPr>
        <p:spPr>
          <a:xfrm>
            <a:off x="10189023" y="1017142"/>
            <a:ext cx="3222174" cy="1539796"/>
          </a:xfrm>
          <a:prstGeom prst="rec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" b="1" dirty="0"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r>
              <a:rPr lang="en-US" sz="1200" b="1" dirty="0">
                <a:latin typeface="Abadi" panose="020B0604020104020204" pitchFamily="34" charset="0"/>
                <a:cs typeface="Aharoni" panose="02010803020104030203" pitchFamily="2" charset="-79"/>
              </a:rPr>
              <a:t>CLUBHOUSE Deck Glass Advertising:</a:t>
            </a:r>
          </a:p>
          <a:p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Includes printed vinyl decal applied on the front of deck glass on the Windsor Waterfront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2’ x 4’ Deck Advertising ($500)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2’ x 2’ Deck Advertising ($250)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3ECDBA87-C9C8-3514-1E38-5B3002476E00}"/>
              </a:ext>
            </a:extLst>
          </p:cNvPr>
          <p:cNvSpPr txBox="1">
            <a:spLocks/>
          </p:cNvSpPr>
          <p:nvPr/>
        </p:nvSpPr>
        <p:spPr>
          <a:xfrm>
            <a:off x="10189025" y="4789711"/>
            <a:ext cx="3222174" cy="1727829"/>
          </a:xfrm>
          <a:prstGeom prst="rec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" b="1" dirty="0"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r>
              <a:rPr lang="en-US" sz="1200" b="1" dirty="0">
                <a:latin typeface="Abadi" panose="020B0604020104020204" pitchFamily="34" charset="0"/>
                <a:cs typeface="Aharoni" panose="02010803020104030203" pitchFamily="2" charset="-79"/>
              </a:rPr>
              <a:t>SPECIAL EVENT Sponsors: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Named Open Dock Sponsor ($500)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Named Nationals Food Sponsors ($250)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Nationals Hydration Sponsors ($250)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adi" panose="020B0604020104020204" pitchFamily="34" charset="0"/>
                <a:cs typeface="Aharoni" panose="02010803020104030203" pitchFamily="2" charset="-79"/>
              </a:rPr>
              <a:t>Annual Gala Event Sponsors ($250)</a:t>
            </a:r>
          </a:p>
        </p:txBody>
      </p:sp>
      <p:pic>
        <p:nvPicPr>
          <p:cNvPr id="9" name="Picture 8" descr="A yellow circle with a paddle in it&#10;&#10;Description automatically generated">
            <a:extLst>
              <a:ext uri="{FF2B5EF4-FFF2-40B4-BE49-F238E27FC236}">
                <a16:creationId xmlns:a16="http://schemas.microsoft.com/office/drawing/2014/main" id="{20A0C952-31A5-16AB-1348-2F1867D3DF3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08" y="156514"/>
            <a:ext cx="1325933" cy="132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728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164</TotalTime>
  <Words>405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</vt:lpstr>
      <vt:lpstr>Aharoni</vt:lpstr>
      <vt:lpstr>Arial</vt:lpstr>
      <vt:lpstr>Calibri</vt:lpstr>
      <vt:lpstr>Calibri Light</vt:lpstr>
      <vt:lpstr>Office Theme</vt:lpstr>
      <vt:lpstr>Sponsorship Opportunities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Sponsorship Opportunities</dc:title>
  <dc:creator>Tender</dc:creator>
  <cp:lastModifiedBy>Brad Carrigan</cp:lastModifiedBy>
  <cp:revision>10</cp:revision>
  <dcterms:created xsi:type="dcterms:W3CDTF">2023-08-28T16:11:21Z</dcterms:created>
  <dcterms:modified xsi:type="dcterms:W3CDTF">2025-03-27T12:06:19Z</dcterms:modified>
</cp:coreProperties>
</file>